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307" r:id="rId2"/>
    <p:sldId id="291" r:id="rId3"/>
    <p:sldId id="292" r:id="rId4"/>
    <p:sldId id="293" r:id="rId5"/>
    <p:sldId id="294" r:id="rId6"/>
    <p:sldId id="301" r:id="rId7"/>
    <p:sldId id="303" r:id="rId8"/>
    <p:sldId id="302" r:id="rId9"/>
    <p:sldId id="308" r:id="rId10"/>
    <p:sldId id="305" r:id="rId11"/>
    <p:sldId id="309" r:id="rId12"/>
    <p:sldId id="310" r:id="rId13"/>
    <p:sldId id="315" r:id="rId14"/>
    <p:sldId id="311" r:id="rId15"/>
    <p:sldId id="321" r:id="rId16"/>
    <p:sldId id="324" r:id="rId17"/>
    <p:sldId id="322" r:id="rId18"/>
    <p:sldId id="320" r:id="rId19"/>
    <p:sldId id="312" r:id="rId20"/>
    <p:sldId id="313" r:id="rId21"/>
    <p:sldId id="314" r:id="rId22"/>
    <p:sldId id="297" r:id="rId23"/>
    <p:sldId id="295" r:id="rId24"/>
    <p:sldId id="296" r:id="rId25"/>
    <p:sldId id="317" r:id="rId26"/>
    <p:sldId id="304" r:id="rId27"/>
    <p:sldId id="31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7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57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Поддержано проектов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</c:v>
                </c:pt>
                <c:pt idx="1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9692256"/>
        <c:axId val="399690688"/>
      </c:barChart>
      <c:catAx>
        <c:axId val="39969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690688"/>
        <c:crosses val="autoZero"/>
        <c:auto val="1"/>
        <c:lblAlgn val="ctr"/>
        <c:lblOffset val="100"/>
        <c:noMultiLvlLbl val="0"/>
      </c:catAx>
      <c:valAx>
        <c:axId val="39969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692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1"/>
            <c:bubble3D val="0"/>
            <c:explosion val="2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Да, и указано какие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65.599999999999994</c:v>
                </c:pt>
                <c:pt idx="2">
                  <c:v>7.14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853471460333795"/>
          <c:y val="0.13902591401426934"/>
          <c:w val="0.34433624280318842"/>
          <c:h val="0.6555321429891686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Модно</c:v>
                </c:pt>
                <c:pt idx="1">
                  <c:v>Хотят быть взрослыми</c:v>
                </c:pt>
                <c:pt idx="2">
                  <c:v>От нечего делать</c:v>
                </c:pt>
                <c:pt idx="3">
                  <c:v>За компанию</c:v>
                </c:pt>
                <c:pt idx="4">
                  <c:v>Пример близких</c:v>
                </c:pt>
                <c:pt idx="5">
                  <c:v>Успокаивает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24.1</c:v>
                </c:pt>
                <c:pt idx="1">
                  <c:v>22.7</c:v>
                </c:pt>
                <c:pt idx="2">
                  <c:v>21.9</c:v>
                </c:pt>
                <c:pt idx="3">
                  <c:v>13.6</c:v>
                </c:pt>
                <c:pt idx="4">
                  <c:v>9.1</c:v>
                </c:pt>
                <c:pt idx="5">
                  <c:v>6.1</c:v>
                </c:pt>
                <c:pt idx="6">
                  <c:v>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Модно</c:v>
                </c:pt>
                <c:pt idx="1">
                  <c:v>Хотят быть взрослыми</c:v>
                </c:pt>
                <c:pt idx="2">
                  <c:v>От нечего делать</c:v>
                </c:pt>
                <c:pt idx="3">
                  <c:v>За компанию</c:v>
                </c:pt>
                <c:pt idx="4">
                  <c:v>Пример близких</c:v>
                </c:pt>
                <c:pt idx="5">
                  <c:v>Успокаивает</c:v>
                </c:pt>
                <c:pt idx="6">
                  <c:v>Другое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3.4846063477577016E-2"/>
          <c:y val="9.8591549295774641E-2"/>
          <c:w val="0.24843354660815364"/>
          <c:h val="0.78804406491442092"/>
        </c:manualLayout>
      </c:layout>
      <c:overlay val="0"/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Не знаю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</c:v>
                </c:pt>
                <c:pt idx="1">
                  <c:v>8.4</c:v>
                </c:pt>
                <c:pt idx="2">
                  <c:v>20.8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FF44E-E83C-4380-8550-79C8CEBE0C30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1B543-3CFE-439A-948D-CD59C978F9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65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66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5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" y="0"/>
            <a:ext cx="12188751" cy="68598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576" y="374319"/>
            <a:ext cx="2713778" cy="12340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3" y="567783"/>
            <a:ext cx="2090651" cy="6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1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" y="0"/>
            <a:ext cx="12188751" cy="68598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376" y="390647"/>
            <a:ext cx="2713778" cy="12340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4" y="567783"/>
            <a:ext cx="2090651" cy="6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57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84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98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3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97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07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91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66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E95DB-CAFA-468A-8E99-5C7219516164}" type="datetimeFigureOut">
              <a:rPr lang="ru-RU" smtClean="0"/>
              <a:t>22.04.2019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5B821-05BD-4921-9484-0F750A692E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92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tiff"/><Relationship Id="rId4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4"/>
          <a:stretch/>
        </p:blipFill>
        <p:spPr>
          <a:xfrm>
            <a:off x="0" y="1"/>
            <a:ext cx="12192000" cy="68401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"/>
            <a:ext cx="12192000" cy="96371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04" y="-8127"/>
            <a:ext cx="2209666" cy="1004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50" y="144296"/>
            <a:ext cx="2090057" cy="65052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46871" y="4679092"/>
            <a:ext cx="7694141" cy="1835166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Многокомпонентная программа развития детского ледового спорта «Добрый лёд»</a:t>
            </a:r>
          </a:p>
        </p:txBody>
      </p:sp>
    </p:spTree>
    <p:extLst>
      <p:ext uri="{BB962C8B-B14F-4D97-AF65-F5344CB8AC3E}">
        <p14:creationId xmlns:p14="http://schemas.microsoft.com/office/powerpoint/2010/main" val="3483104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4592" y="2151390"/>
            <a:ext cx="6658099" cy="34163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Вектор </a:t>
            </a:r>
            <a:r>
              <a:rPr lang="ru-RU" dirty="0"/>
              <a:t>«родители - юный</a:t>
            </a:r>
          </a:p>
          <a:p>
            <a:r>
              <a:rPr lang="ru-RU" dirty="0"/>
              <a:t>хоккеист</a:t>
            </a:r>
            <a:r>
              <a:rPr lang="ru-RU" dirty="0" smtClean="0"/>
              <a:t>»: анализ отношения </a:t>
            </a:r>
            <a:r>
              <a:rPr lang="ru-RU" dirty="0"/>
              <a:t>родителей к </a:t>
            </a:r>
            <a:r>
              <a:rPr lang="ru-RU" dirty="0" smtClean="0"/>
              <a:t>воспитанию;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Вектор </a:t>
            </a:r>
            <a:r>
              <a:rPr lang="ru-RU" dirty="0"/>
              <a:t>«ребенок-ребенок</a:t>
            </a:r>
            <a:r>
              <a:rPr lang="ru-RU" dirty="0" smtClean="0"/>
              <a:t>»: анализ </a:t>
            </a:r>
            <a:r>
              <a:rPr lang="ru-RU" dirty="0"/>
              <a:t>социально-психологического климата </a:t>
            </a:r>
            <a:r>
              <a:rPr lang="ru-RU" dirty="0" smtClean="0"/>
              <a:t>и сплоченности </a:t>
            </a:r>
            <a:r>
              <a:rPr lang="ru-RU" dirty="0"/>
              <a:t>детских хоккейных </a:t>
            </a:r>
            <a:r>
              <a:rPr lang="ru-RU" dirty="0" smtClean="0"/>
              <a:t>команд;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Вектор </a:t>
            </a:r>
            <a:r>
              <a:rPr lang="ru-RU" dirty="0"/>
              <a:t>«юный хоккеист-тренер</a:t>
            </a:r>
            <a:r>
              <a:rPr lang="ru-RU" dirty="0" smtClean="0"/>
              <a:t>», контент-анализ </a:t>
            </a:r>
            <a:r>
              <a:rPr lang="ru-RU" dirty="0"/>
              <a:t>детских сочинений на тему «идеального тренера», психологический </a:t>
            </a:r>
            <a:r>
              <a:rPr lang="ru-RU" dirty="0" smtClean="0"/>
              <a:t>профиль юного хоккеиста;</a:t>
            </a:r>
          </a:p>
          <a:p>
            <a:endParaRPr lang="ru-RU" dirty="0" smtClean="0"/>
          </a:p>
          <a:p>
            <a:r>
              <a:rPr lang="ru-RU" dirty="0" smtClean="0"/>
              <a:t>Вектор </a:t>
            </a:r>
            <a:r>
              <a:rPr lang="ru-RU" dirty="0"/>
              <a:t>«родители юного хоккеиста-тренер</a:t>
            </a:r>
            <a:r>
              <a:rPr lang="ru-RU" dirty="0" smtClean="0"/>
              <a:t>»: анкетирование </a:t>
            </a:r>
            <a:r>
              <a:rPr lang="ru-RU" dirty="0"/>
              <a:t>родителей относительно </a:t>
            </a:r>
            <a:r>
              <a:rPr lang="ru-RU" dirty="0" smtClean="0"/>
              <a:t>их мнения </a:t>
            </a:r>
            <a:r>
              <a:rPr lang="ru-RU" dirty="0"/>
              <a:t>о работе </a:t>
            </a:r>
            <a:r>
              <a:rPr lang="ru-RU" dirty="0" smtClean="0"/>
              <a:t>тренера.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77" y="1559421"/>
            <a:ext cx="4633078" cy="46002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42275" y="579694"/>
            <a:ext cx="3674847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работа с тренерами, детьми и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393305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</a:t>
            </a:r>
            <a:r>
              <a:rPr lang="ru-RU" sz="1600" b="1" dirty="0" smtClean="0">
                <a:solidFill>
                  <a:schemeClr val="bg1"/>
                </a:solidFill>
              </a:rPr>
              <a:t>авторские разработки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2307" y="1788226"/>
            <a:ext cx="3519053" cy="440120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Проект АИСТ (Автоматизированная игрофицированная система тестирований</a:t>
            </a:r>
            <a:r>
              <a:rPr lang="ru-RU" sz="1400" b="1" dirty="0" smtClean="0">
                <a:solidFill>
                  <a:schemeClr val="bg1"/>
                </a:solidFill>
              </a:rPr>
              <a:t>).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Основной </a:t>
            </a:r>
            <a:r>
              <a:rPr lang="ru-RU" sz="1400" dirty="0">
                <a:solidFill>
                  <a:schemeClr val="bg1"/>
                </a:solidFill>
              </a:rPr>
              <a:t>целью </a:t>
            </a:r>
            <a:r>
              <a:rPr lang="ru-RU" sz="1400" dirty="0" err="1">
                <a:solidFill>
                  <a:schemeClr val="bg1"/>
                </a:solidFill>
              </a:rPr>
              <a:t>АИСТа</a:t>
            </a:r>
            <a:r>
              <a:rPr lang="ru-RU" sz="1400" dirty="0">
                <a:solidFill>
                  <a:schemeClr val="bg1"/>
                </a:solidFill>
              </a:rPr>
              <a:t> является оценка знаний тренера по хоккею в легкой игровой форме. Сервис, расположенный по адресу </a:t>
            </a:r>
            <a:r>
              <a:rPr lang="ru-RU" sz="1400" b="1" dirty="0">
                <a:solidFill>
                  <a:schemeClr val="bg1"/>
                </a:solidFill>
              </a:rPr>
              <a:t>aist.dobroled.ru</a:t>
            </a:r>
            <a:r>
              <a:rPr lang="ru-RU" sz="1400" dirty="0">
                <a:solidFill>
                  <a:schemeClr val="bg1"/>
                </a:solidFill>
              </a:rPr>
              <a:t>, позволяет пользователю проходить тесты в самых разных областях знаний о хоккее, набирать очки, соревноваться с другими пользователями и, конечно, совершенствовать свои знания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В </a:t>
            </a:r>
            <a:r>
              <a:rPr lang="ru-RU" sz="1400" dirty="0">
                <a:solidFill>
                  <a:schemeClr val="bg1"/>
                </a:solidFill>
              </a:rPr>
              <a:t>настоящее время в сервисе представлены вопросы на тему истории хоккея, подготовки полевых игроков и вратарей, физиологии ребенка, вопросы по следж-хоккею. База вопросов будет постоянно пополняться.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4245" b="957"/>
          <a:stretch/>
        </p:blipFill>
        <p:spPr>
          <a:xfrm>
            <a:off x="5754678" y="1621973"/>
            <a:ext cx="6068291" cy="31994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98" y="3333078"/>
            <a:ext cx="4481544" cy="33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</a:t>
            </a:r>
            <a:r>
              <a:rPr lang="ru-RU" sz="1600" b="1" dirty="0" smtClean="0">
                <a:solidFill>
                  <a:schemeClr val="bg1"/>
                </a:solidFill>
              </a:rPr>
              <a:t>авторские разработки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2307" y="1788226"/>
            <a:ext cx="11143012" cy="43396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Система хоккейного тестирования (СХТ</a:t>
            </a:r>
            <a:r>
              <a:rPr lang="ru-RU" sz="1200" b="1" dirty="0" smtClean="0">
                <a:solidFill>
                  <a:schemeClr val="bg1"/>
                </a:solidFill>
              </a:rPr>
              <a:t>).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Разработанная система хоккейного тестирования благодаря современному взгляду на процесс обучения позволяет:</a:t>
            </a:r>
          </a:p>
          <a:p>
            <a:r>
              <a:rPr lang="ru-RU" sz="1200" dirty="0">
                <a:solidFill>
                  <a:schemeClr val="bg1"/>
                </a:solidFill>
              </a:rPr>
              <a:t>- осуществлять системный подход к подготовке юных хоккеистов;</a:t>
            </a:r>
          </a:p>
          <a:p>
            <a:r>
              <a:rPr lang="ru-RU" sz="1200" dirty="0">
                <a:solidFill>
                  <a:schemeClr val="bg1"/>
                </a:solidFill>
              </a:rPr>
              <a:t>- совершенствовать управление тренировочным процессом;</a:t>
            </a:r>
          </a:p>
          <a:p>
            <a:r>
              <a:rPr lang="ru-RU" sz="1200" dirty="0">
                <a:solidFill>
                  <a:schemeClr val="bg1"/>
                </a:solidFill>
              </a:rPr>
              <a:t>- использовать индивидуальный подход в достижении целей спортивного совершенствования;</a:t>
            </a:r>
          </a:p>
          <a:p>
            <a:r>
              <a:rPr lang="ru-RU" sz="1200" dirty="0">
                <a:solidFill>
                  <a:schemeClr val="bg1"/>
                </a:solidFill>
              </a:rPr>
              <a:t>- способствовать разностороннему развитию хоккеиста.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Основные </a:t>
            </a:r>
            <a:r>
              <a:rPr lang="ru-RU" sz="1200" dirty="0">
                <a:solidFill>
                  <a:schemeClr val="bg1"/>
                </a:solidFill>
              </a:rPr>
              <a:t>итоги двухлетнего цикла работы над системой хоккейного тестирования</a:t>
            </a:r>
            <a:r>
              <a:rPr lang="ru-RU" sz="1200" dirty="0" smtClean="0">
                <a:solidFill>
                  <a:schemeClr val="bg1"/>
                </a:solidFill>
              </a:rPr>
              <a:t>: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1) Разработан цикл хоккейных, психологических и физиологических тестов, позволяющих на долгой дистанции осуществлять контроль за функциональным состоянием спортсменов; отслеживать уровень роста спортивного мастерства, физических показателей; выявлять психологические проблемы и проводить коррекцию тренировочного процесса.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2</a:t>
            </a:r>
            <a:r>
              <a:rPr lang="ru-RU" sz="1200" dirty="0">
                <a:solidFill>
                  <a:schemeClr val="bg1"/>
                </a:solidFill>
              </a:rPr>
              <a:t>) За два года проведено </a:t>
            </a:r>
            <a:r>
              <a:rPr lang="ru-RU" sz="1200" dirty="0" smtClean="0">
                <a:solidFill>
                  <a:schemeClr val="bg1"/>
                </a:solidFill>
              </a:rPr>
              <a:t>пять </a:t>
            </a:r>
            <a:r>
              <a:rPr lang="ru-RU" sz="1200" dirty="0">
                <a:solidFill>
                  <a:schemeClr val="bg1"/>
                </a:solidFill>
              </a:rPr>
              <a:t>модельных </a:t>
            </a:r>
            <a:r>
              <a:rPr lang="ru-RU" sz="1200" dirty="0" smtClean="0">
                <a:solidFill>
                  <a:schemeClr val="bg1"/>
                </a:solidFill>
              </a:rPr>
              <a:t>тестирований </a:t>
            </a:r>
            <a:r>
              <a:rPr lang="ru-RU" sz="1200" dirty="0">
                <a:solidFill>
                  <a:schemeClr val="bg1"/>
                </a:solidFill>
              </a:rPr>
              <a:t>с игроками команды «СКА-Стрельна» 2008 г. р., что позволило набрать достаточную информационную базу для дальнейшей подготовки аналитических отчетов на основе данных, полученных в ходе тестирований.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3</a:t>
            </a:r>
            <a:r>
              <a:rPr lang="ru-RU" sz="1200" dirty="0">
                <a:solidFill>
                  <a:schemeClr val="bg1"/>
                </a:solidFill>
              </a:rPr>
              <a:t>) Проведена стандартизация тестов для СХТ (тесты разбиты по группам, определены эталонные показатели</a:t>
            </a:r>
            <a:r>
              <a:rPr lang="ru-RU" sz="1200" dirty="0" smtClean="0">
                <a:solidFill>
                  <a:schemeClr val="bg1"/>
                </a:solidFill>
              </a:rPr>
              <a:t>).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4</a:t>
            </a:r>
            <a:r>
              <a:rPr lang="ru-RU" sz="1200" dirty="0">
                <a:solidFill>
                  <a:schemeClr val="bg1"/>
                </a:solidFill>
              </a:rPr>
              <a:t>) </a:t>
            </a:r>
            <a:r>
              <a:rPr lang="ru-RU" sz="1200" dirty="0" smtClean="0">
                <a:solidFill>
                  <a:schemeClr val="bg1"/>
                </a:solidFill>
              </a:rPr>
              <a:t>Проведен турнир </a:t>
            </a:r>
            <a:r>
              <a:rPr lang="ru-RU" sz="1200" dirty="0">
                <a:solidFill>
                  <a:schemeClr val="bg1"/>
                </a:solidFill>
              </a:rPr>
              <a:t>по проекту </a:t>
            </a:r>
            <a:r>
              <a:rPr lang="ru-RU" sz="1200" dirty="0" smtClean="0">
                <a:solidFill>
                  <a:schemeClr val="bg1"/>
                </a:solidFill>
              </a:rPr>
              <a:t>«Система </a:t>
            </a:r>
            <a:r>
              <a:rPr lang="ru-RU" sz="1200" dirty="0">
                <a:solidFill>
                  <a:schemeClr val="bg1"/>
                </a:solidFill>
              </a:rPr>
              <a:t>хоккейного </a:t>
            </a:r>
            <a:r>
              <a:rPr lang="ru-RU" sz="1200" dirty="0" smtClean="0">
                <a:solidFill>
                  <a:schemeClr val="bg1"/>
                </a:solidFill>
              </a:rPr>
              <a:t>тестирования». Цель — </a:t>
            </a:r>
            <a:r>
              <a:rPr lang="ru-RU" sz="1200" dirty="0">
                <a:solidFill>
                  <a:schemeClr val="bg1"/>
                </a:solidFill>
              </a:rPr>
              <a:t>получить данные о корреляции результатов исследований по СХТ (хоккейные, психологические и физиологические тесты детей) с результатами турнира. Т. е. более успешные по тестам дети должны лучше играть и наоборот. Турнир показал работоспособность системы СХТ и выявил прямую взаимосвязь между успешностью в тестах и успешностью в хоккее. В дальнейшем планируется сделать такие турниры регулярными для команд-участниц СХТ.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71784" y="1245515"/>
            <a:ext cx="416834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Подходы спорта высших достижений по подготовке хоккеистов </a:t>
            </a:r>
            <a:r>
              <a:rPr lang="ru-RU" sz="1200" dirty="0" smtClean="0">
                <a:solidFill>
                  <a:srgbClr val="000000"/>
                </a:solidFill>
              </a:rPr>
              <a:t>— </a:t>
            </a:r>
            <a:r>
              <a:rPr lang="ru-RU" sz="1200" dirty="0">
                <a:solidFill>
                  <a:srgbClr val="000000"/>
                </a:solidFill>
              </a:rPr>
              <a:t>детским дворовым </a:t>
            </a:r>
            <a:r>
              <a:rPr lang="ru-RU" sz="1200" dirty="0" smtClean="0">
                <a:solidFill>
                  <a:srgbClr val="000000"/>
                </a:solidFill>
              </a:rPr>
              <a:t>тренерам!</a:t>
            </a:r>
            <a:endParaRPr lang="en-US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20" y="1788226"/>
            <a:ext cx="2590799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</a:t>
            </a:r>
            <a:r>
              <a:rPr lang="ru-RU" sz="1600" b="1" dirty="0" smtClean="0">
                <a:solidFill>
                  <a:schemeClr val="bg1"/>
                </a:solidFill>
              </a:rPr>
              <a:t>авторские разработки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0" y="3931040"/>
            <a:ext cx="3909553" cy="2606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0" y="1243547"/>
            <a:ext cx="3909553" cy="2608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9122" y="1941439"/>
            <a:ext cx="4937632" cy="191052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969" b="1" dirty="0"/>
              <a:t>Специализированные курсы для тренеров. Тренеры — непосредственные участники программы «Добрый лёд</a:t>
            </a:r>
            <a:r>
              <a:rPr lang="ru-RU" sz="1969" b="1" dirty="0" smtClean="0"/>
              <a:t>»</a:t>
            </a:r>
          </a:p>
          <a:p>
            <a:pPr algn="ctr"/>
            <a:r>
              <a:rPr lang="ru-RU" sz="1969" b="1" dirty="0" smtClean="0"/>
              <a:t>(</a:t>
            </a:r>
            <a:r>
              <a:rPr lang="ru-RU" sz="1969" b="1" dirty="0"/>
              <a:t>гранты, форма, турниры). Они получают самые современные методики и авторские разработки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69122" y="3931040"/>
            <a:ext cx="6096000" cy="258532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smtClean="0"/>
              <a:t>Грантополучатели </a:t>
            </a:r>
            <a:r>
              <a:rPr lang="ru-RU" dirty="0"/>
              <a:t>конкурса проектов</a:t>
            </a:r>
          </a:p>
          <a:p>
            <a:r>
              <a:rPr lang="ru-RU" dirty="0"/>
              <a:t>развития детского ледового спорта «Добрый лёд» </a:t>
            </a:r>
            <a:r>
              <a:rPr lang="ru-RU" dirty="0" smtClean="0"/>
              <a:t>направляют </a:t>
            </a:r>
            <a:r>
              <a:rPr lang="ru-RU" dirty="0"/>
              <a:t>на курсы своих</a:t>
            </a:r>
          </a:p>
          <a:p>
            <a:r>
              <a:rPr lang="ru-RU" dirty="0"/>
              <a:t>представителей. Поскольку эти тренеры после реализации гранта будут работать с местными</a:t>
            </a:r>
          </a:p>
          <a:p>
            <a:r>
              <a:rPr lang="ru-RU" dirty="0"/>
              <a:t>детьми, мы можем быть уверены, что они в надежных руках, и проект-</a:t>
            </a:r>
            <a:r>
              <a:rPr lang="ru-RU" dirty="0" err="1"/>
              <a:t>грантополучатель</a:t>
            </a:r>
            <a:r>
              <a:rPr lang="ru-RU" dirty="0"/>
              <a:t> будет</a:t>
            </a:r>
          </a:p>
          <a:p>
            <a:r>
              <a:rPr lang="ru-RU" dirty="0"/>
              <a:t>развиваться и без дальнейших финансовых вливаний со стороны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366092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</a:t>
            </a:r>
            <a:r>
              <a:rPr lang="ru-RU" sz="1600" b="1" dirty="0" smtClean="0">
                <a:solidFill>
                  <a:schemeClr val="bg1"/>
                </a:solidFill>
              </a:rPr>
              <a:t>социометрия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3558" y="1783945"/>
            <a:ext cx="6096000" cy="424731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b="1" dirty="0" smtClean="0"/>
              <a:t>Исследование: </a:t>
            </a:r>
            <a:r>
              <a:rPr lang="ru-RU" dirty="0" smtClean="0"/>
              <a:t>методика </a:t>
            </a:r>
            <a:r>
              <a:rPr lang="ru-RU" dirty="0"/>
              <a:t>оценки факторов влияния медико-психологического сопровождения юных хоккеистов на социальное и физическое развитие детей (по программе «Добрый лёд»). Начало исследования — май 2018 года.</a:t>
            </a:r>
          </a:p>
          <a:p>
            <a:endParaRPr lang="ru-RU" dirty="0" smtClean="0"/>
          </a:p>
          <a:p>
            <a:r>
              <a:rPr lang="ru-RU" dirty="0" smtClean="0"/>
              <a:t>Проводится </a:t>
            </a:r>
            <a:r>
              <a:rPr lang="ru-RU" dirty="0"/>
              <a:t>через следующие неспецифические функции спорта:</a:t>
            </a:r>
          </a:p>
          <a:p>
            <a:r>
              <a:rPr lang="ru-RU" dirty="0" smtClean="0"/>
              <a:t>• Оздоровительно-рекреационная</a:t>
            </a:r>
            <a:endParaRPr lang="ru-RU" dirty="0"/>
          </a:p>
          <a:p>
            <a:r>
              <a:rPr lang="ru-RU" dirty="0" smtClean="0"/>
              <a:t>• Воспитательная</a:t>
            </a:r>
            <a:endParaRPr lang="ru-RU" dirty="0"/>
          </a:p>
          <a:p>
            <a:r>
              <a:rPr lang="ru-RU" dirty="0" smtClean="0"/>
              <a:t>• Социализирующая</a:t>
            </a:r>
            <a:endParaRPr lang="ru-RU" dirty="0"/>
          </a:p>
          <a:p>
            <a:r>
              <a:rPr lang="ru-RU" dirty="0" smtClean="0"/>
              <a:t>• Коммуникативная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исследовании принимают участие: команда мальчиков 2007 г. р., команда девочек 2007-2009 г. р. и две контрольные группы (мальчики и девочки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514" y="1783945"/>
            <a:ext cx="4801106" cy="32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</a:t>
            </a:r>
            <a:r>
              <a:rPr lang="ru-RU" sz="1600" b="1" dirty="0" smtClean="0">
                <a:solidFill>
                  <a:schemeClr val="bg1"/>
                </a:solidFill>
              </a:rPr>
              <a:t>социометрия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3557" y="1783945"/>
            <a:ext cx="11042983" cy="43396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/>
              <a:t>Методика оценки факторов влияния </a:t>
            </a:r>
            <a:r>
              <a:rPr lang="ru-RU" sz="1200" b="1" dirty="0" smtClean="0"/>
              <a:t>медико-психологического сопровождения </a:t>
            </a:r>
            <a:r>
              <a:rPr lang="ru-RU" sz="1200" b="1" dirty="0"/>
              <a:t>юных хоккеистов на социальное и физическое развитие </a:t>
            </a:r>
            <a:r>
              <a:rPr lang="ru-RU" sz="1200" b="1" dirty="0" smtClean="0"/>
              <a:t>детей</a:t>
            </a:r>
          </a:p>
          <a:p>
            <a:r>
              <a:rPr lang="ru-RU" sz="1200" b="1" dirty="0" smtClean="0"/>
              <a:t>(по </a:t>
            </a:r>
            <a:r>
              <a:rPr lang="ru-RU" sz="1200" b="1" dirty="0"/>
              <a:t>программе «Добрый лед»)</a:t>
            </a:r>
          </a:p>
          <a:p>
            <a:endParaRPr lang="ru-RU" sz="1200" dirty="0" smtClean="0"/>
          </a:p>
          <a:p>
            <a:r>
              <a:rPr lang="ru-RU" sz="1200" b="1" dirty="0" smtClean="0"/>
              <a:t>I. Академическая успеваемость</a:t>
            </a:r>
            <a:endParaRPr lang="ru-RU" sz="1200" b="1" dirty="0"/>
          </a:p>
          <a:p>
            <a:r>
              <a:rPr lang="ru-RU" sz="1200" dirty="0" smtClean="0"/>
              <a:t>1. </a:t>
            </a:r>
            <a:r>
              <a:rPr lang="ru-RU" sz="1200" dirty="0"/>
              <a:t>Средний балл за полугодия </a:t>
            </a:r>
            <a:r>
              <a:rPr lang="ru-RU" sz="1200" dirty="0" smtClean="0"/>
              <a:t>учебы</a:t>
            </a:r>
            <a:endParaRPr lang="ru-RU" sz="1200" dirty="0"/>
          </a:p>
          <a:p>
            <a:r>
              <a:rPr lang="ru-RU" sz="1200" dirty="0" smtClean="0"/>
              <a:t>2. </a:t>
            </a:r>
            <a:r>
              <a:rPr lang="ru-RU" sz="1200" dirty="0"/>
              <a:t>Дисциплина в школе </a:t>
            </a:r>
            <a:r>
              <a:rPr lang="ru-RU" sz="1200" dirty="0" smtClean="0"/>
              <a:t>(пятибалльная </a:t>
            </a:r>
            <a:r>
              <a:rPr lang="ru-RU" sz="1200" dirty="0"/>
              <a:t>шкала – учитель)</a:t>
            </a:r>
          </a:p>
          <a:p>
            <a:r>
              <a:rPr lang="ru-RU" sz="1200" dirty="0" smtClean="0"/>
              <a:t>3. </a:t>
            </a:r>
            <a:r>
              <a:rPr lang="ru-RU" sz="1200" dirty="0"/>
              <a:t>Дисциплина в хоккейной команде </a:t>
            </a:r>
            <a:r>
              <a:rPr lang="ru-RU" sz="1200" dirty="0" smtClean="0"/>
              <a:t>(пятибалльная </a:t>
            </a:r>
            <a:r>
              <a:rPr lang="ru-RU" sz="1200" dirty="0"/>
              <a:t>шкала – тренер)</a:t>
            </a:r>
          </a:p>
          <a:p>
            <a:endParaRPr lang="ru-RU" sz="1200" dirty="0" smtClean="0"/>
          </a:p>
          <a:p>
            <a:r>
              <a:rPr lang="ru-RU" sz="1200" b="1" dirty="0" smtClean="0"/>
              <a:t>II. Физическое </a:t>
            </a:r>
            <a:r>
              <a:rPr lang="ru-RU" sz="1200" b="1" dirty="0"/>
              <a:t>здоровье</a:t>
            </a:r>
          </a:p>
          <a:p>
            <a:r>
              <a:rPr lang="ru-RU" sz="1200" dirty="0" smtClean="0"/>
              <a:t>1. </a:t>
            </a:r>
            <a:r>
              <a:rPr lang="ru-RU" sz="1200" dirty="0"/>
              <a:t>Группа здоровья (данные из диспансера)</a:t>
            </a:r>
          </a:p>
          <a:p>
            <a:r>
              <a:rPr lang="ru-RU" sz="1200" dirty="0" smtClean="0"/>
              <a:t>2. </a:t>
            </a:r>
            <a:r>
              <a:rPr lang="ru-RU" sz="1200" dirty="0"/>
              <a:t>Полученные травмы за период (1 – наличие травмы, 0 – </a:t>
            </a:r>
            <a:r>
              <a:rPr lang="ru-RU" sz="1200" dirty="0" smtClean="0"/>
              <a:t>отсутствие травмы</a:t>
            </a:r>
            <a:r>
              <a:rPr lang="ru-RU" sz="1200" dirty="0"/>
              <a:t>)</a:t>
            </a:r>
          </a:p>
          <a:p>
            <a:r>
              <a:rPr lang="ru-RU" sz="1200" dirty="0" smtClean="0"/>
              <a:t>3. </a:t>
            </a:r>
            <a:r>
              <a:rPr lang="ru-RU" sz="1200" dirty="0"/>
              <a:t>Наличие вредных привычек у ребенка (со слов родителей анонимно: </a:t>
            </a:r>
            <a:r>
              <a:rPr lang="ru-RU" sz="1200" dirty="0" smtClean="0"/>
              <a:t>1 – пробовал </a:t>
            </a:r>
            <a:r>
              <a:rPr lang="ru-RU" sz="1200" dirty="0"/>
              <a:t>курить, спиртное и пр.; 0 – нет, и никогда не пробовал)</a:t>
            </a:r>
          </a:p>
          <a:p>
            <a:r>
              <a:rPr lang="ru-RU" sz="1200" dirty="0" smtClean="0"/>
              <a:t>4. </a:t>
            </a:r>
            <a:r>
              <a:rPr lang="ru-RU" sz="1200" dirty="0"/>
              <a:t>Установленный медицинский диагноз за период (</a:t>
            </a:r>
            <a:r>
              <a:rPr lang="ru-RU" sz="1200" dirty="0" smtClean="0"/>
              <a:t>1 – хроническое заболевание, 0 </a:t>
            </a:r>
            <a:r>
              <a:rPr lang="ru-RU" sz="1200" dirty="0"/>
              <a:t>– отсутствие </a:t>
            </a:r>
            <a:r>
              <a:rPr lang="ru-RU" sz="1200" dirty="0" smtClean="0"/>
              <a:t>хронического </a:t>
            </a:r>
            <a:r>
              <a:rPr lang="ru-RU" sz="1200" dirty="0"/>
              <a:t>заболевания)</a:t>
            </a:r>
          </a:p>
          <a:p>
            <a:endParaRPr lang="ru-RU" sz="1200" dirty="0" smtClean="0"/>
          </a:p>
          <a:p>
            <a:r>
              <a:rPr lang="ru-RU" sz="1200" b="1" dirty="0" smtClean="0"/>
              <a:t>III. Семья</a:t>
            </a:r>
            <a:endParaRPr lang="ru-RU" sz="1200" b="1" dirty="0"/>
          </a:p>
          <a:p>
            <a:r>
              <a:rPr lang="ru-RU" sz="1200" dirty="0" smtClean="0"/>
              <a:t>1. </a:t>
            </a:r>
            <a:r>
              <a:rPr lang="ru-RU" sz="1200" dirty="0"/>
              <a:t>Состав семьи (</a:t>
            </a:r>
            <a:r>
              <a:rPr lang="ru-RU" sz="1200" dirty="0" smtClean="0"/>
              <a:t>1 – </a:t>
            </a:r>
            <a:r>
              <a:rPr lang="ru-RU" sz="1200" dirty="0"/>
              <a:t>полная, 0 – неполная)</a:t>
            </a:r>
          </a:p>
          <a:p>
            <a:r>
              <a:rPr lang="ru-RU" sz="1200" dirty="0" smtClean="0"/>
              <a:t>2. </a:t>
            </a:r>
            <a:r>
              <a:rPr lang="ru-RU" sz="1200" dirty="0"/>
              <a:t>Постоянная работа у родителей (1 </a:t>
            </a:r>
            <a:r>
              <a:rPr lang="ru-RU" sz="1200" dirty="0" smtClean="0"/>
              <a:t>– </a:t>
            </a:r>
            <a:r>
              <a:rPr lang="ru-RU" sz="1200" dirty="0"/>
              <a:t>наличие постоянной работы, </a:t>
            </a:r>
            <a:r>
              <a:rPr lang="ru-RU" sz="1200" dirty="0" smtClean="0"/>
              <a:t>0 – временная </a:t>
            </a:r>
            <a:r>
              <a:rPr lang="ru-RU" sz="1200" dirty="0"/>
              <a:t>работа)</a:t>
            </a:r>
          </a:p>
          <a:p>
            <a:r>
              <a:rPr lang="ru-RU" sz="1200" dirty="0" smtClean="0"/>
              <a:t>3. </a:t>
            </a:r>
            <a:r>
              <a:rPr lang="ru-RU" sz="1200" dirty="0"/>
              <a:t>Образование родителей (</a:t>
            </a:r>
            <a:r>
              <a:rPr lang="ru-RU" sz="1200" dirty="0" smtClean="0"/>
              <a:t>2 – высшее</a:t>
            </a:r>
            <a:r>
              <a:rPr lang="ru-RU" sz="1200" dirty="0"/>
              <a:t>, 1 – </a:t>
            </a:r>
            <a:r>
              <a:rPr lang="ru-RU" sz="1200" dirty="0" err="1"/>
              <a:t>среднеспециальное</a:t>
            </a:r>
            <a:r>
              <a:rPr lang="ru-RU" sz="1200" dirty="0"/>
              <a:t>, 0 </a:t>
            </a:r>
            <a:r>
              <a:rPr lang="ru-RU" sz="1200" dirty="0" smtClean="0"/>
              <a:t>– </a:t>
            </a:r>
            <a:r>
              <a:rPr lang="ru-RU" sz="1200" dirty="0"/>
              <a:t>среднее)</a:t>
            </a:r>
          </a:p>
          <a:p>
            <a:r>
              <a:rPr lang="ru-RU" sz="1200" dirty="0" smtClean="0"/>
              <a:t>4. </a:t>
            </a:r>
            <a:r>
              <a:rPr lang="ru-RU" sz="1200" dirty="0"/>
              <a:t>Наличие вредных привычек у родителей (анонимный ответ: </a:t>
            </a:r>
            <a:r>
              <a:rPr lang="ru-RU" sz="1200" dirty="0" smtClean="0"/>
              <a:t>1 – есть</a:t>
            </a:r>
            <a:r>
              <a:rPr lang="ru-RU" sz="1200" dirty="0"/>
              <a:t>, 0 </a:t>
            </a:r>
            <a:r>
              <a:rPr lang="ru-RU" sz="1200" dirty="0" smtClean="0"/>
              <a:t>– нет</a:t>
            </a:r>
            <a:r>
              <a:rPr lang="ru-RU" sz="1200" dirty="0"/>
              <a:t>)</a:t>
            </a:r>
          </a:p>
          <a:p>
            <a:endParaRPr lang="ru-RU" sz="1200" dirty="0" smtClean="0"/>
          </a:p>
          <a:p>
            <a:r>
              <a:rPr lang="ru-RU" sz="1200" b="1" dirty="0" smtClean="0"/>
              <a:t>IV. Психическое </a:t>
            </a:r>
            <a:r>
              <a:rPr lang="ru-RU" sz="1200" b="1" dirty="0"/>
              <a:t>здоровье</a:t>
            </a:r>
          </a:p>
          <a:p>
            <a:r>
              <a:rPr lang="ru-RU" sz="1200" dirty="0" smtClean="0"/>
              <a:t>1. </a:t>
            </a:r>
            <a:r>
              <a:rPr lang="ru-RU" sz="1200" dirty="0"/>
              <a:t>Уровень коммуникабельности (Шкала </a:t>
            </a:r>
            <a:r>
              <a:rPr lang="ru-RU" sz="1200" dirty="0" smtClean="0"/>
              <a:t>экстраверсии-интроверсии ИТО</a:t>
            </a:r>
            <a:r>
              <a:rPr lang="ru-RU" sz="1200" dirty="0"/>
              <a:t>)</a:t>
            </a:r>
          </a:p>
          <a:p>
            <a:r>
              <a:rPr lang="ru-RU" sz="1200" dirty="0" smtClean="0"/>
              <a:t>2. Тест </a:t>
            </a:r>
            <a:r>
              <a:rPr lang="ru-RU" sz="1200" dirty="0" err="1" smtClean="0"/>
              <a:t>Люшера</a:t>
            </a:r>
            <a:r>
              <a:rPr lang="ru-RU" sz="1200" dirty="0" smtClean="0"/>
              <a:t> </a:t>
            </a:r>
            <a:r>
              <a:rPr lang="ru-RU" sz="1200" dirty="0"/>
              <a:t>(показатель ВК, СО)</a:t>
            </a:r>
          </a:p>
        </p:txBody>
      </p:sp>
    </p:spTree>
    <p:extLst>
      <p:ext uri="{BB962C8B-B14F-4D97-AF65-F5344CB8AC3E}">
        <p14:creationId xmlns:p14="http://schemas.microsoft.com/office/powerpoint/2010/main" val="9660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</a:t>
            </a:r>
            <a:r>
              <a:rPr lang="ru-RU" sz="1600" b="1" dirty="0" smtClean="0">
                <a:solidFill>
                  <a:schemeClr val="bg1"/>
                </a:solidFill>
              </a:rPr>
              <a:t>социометрия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3557" y="1783945"/>
            <a:ext cx="11042983" cy="42780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Результаты первого промежуточного анализа показали</a:t>
            </a:r>
            <a:r>
              <a:rPr lang="ru-RU" sz="1600" dirty="0" smtClean="0"/>
              <a:t>:</a:t>
            </a:r>
          </a:p>
          <a:p>
            <a:endParaRPr lang="ru-RU" sz="1600" dirty="0"/>
          </a:p>
          <a:p>
            <a:r>
              <a:rPr lang="ru-RU" sz="1600" dirty="0"/>
              <a:t>Физическое здоровье детей (оздоровительно-рекреационная функция) – 100% мальчиков и 90% девочек имеют 1-ю группу здоровья, т. е. это полностью здоровые дети; наличие вредных привычек (по анонимным опросам родителей) выявлено у 10% мальчиков и 0% девочек.</a:t>
            </a:r>
          </a:p>
          <a:p>
            <a:endParaRPr lang="ru-RU" sz="1600" dirty="0" smtClean="0"/>
          </a:p>
          <a:p>
            <a:r>
              <a:rPr lang="ru-RU" sz="1600" dirty="0" smtClean="0"/>
              <a:t>Интеллектуальное </a:t>
            </a:r>
            <a:r>
              <a:rPr lang="ru-RU" sz="1600" dirty="0"/>
              <a:t>развитие (воспитательная функция) – средний балл академической успеваемости в школе по 5-ти балльной школе – 4,52 – у мальчиков, 4,53 – у девочек; дисциплина – 4.33 у мальчиков, 4,94 – у девочек. То есть это практически отличники с хорошей дисциплиной.</a:t>
            </a:r>
          </a:p>
          <a:p>
            <a:endParaRPr lang="ru-RU" sz="1600" dirty="0" smtClean="0"/>
          </a:p>
          <a:p>
            <a:r>
              <a:rPr lang="ru-RU" sz="1600" dirty="0" smtClean="0"/>
              <a:t>Социальное </a:t>
            </a:r>
            <a:r>
              <a:rPr lang="ru-RU" sz="1600" dirty="0"/>
              <a:t>развитие (социализирующая и коммуникативные функции) – анализ состава семьи показал, что около 10% у мальчиков и девочек – неполные семьи. Около 50% родителей мальчиков и 25% родителей девочек имеют вредные привычки. 50% родителей имеют высшее, остальные средне-профессиональное образование.</a:t>
            </a:r>
          </a:p>
          <a:p>
            <a:endParaRPr lang="ru-RU" sz="1600" dirty="0" smtClean="0"/>
          </a:p>
          <a:p>
            <a:r>
              <a:rPr lang="ru-RU" sz="1600" dirty="0" smtClean="0"/>
              <a:t>Результаты </a:t>
            </a:r>
            <a:r>
              <a:rPr lang="ru-RU" sz="1600" dirty="0"/>
              <a:t>проведенной социометрии (</a:t>
            </a:r>
            <a:r>
              <a:rPr lang="ru-RU" sz="1600" dirty="0" err="1"/>
              <a:t>коммуникативность</a:t>
            </a:r>
            <a:r>
              <a:rPr lang="ru-RU" sz="1600" dirty="0"/>
              <a:t>; лидеры/аутсайдеры) выявили низкий уровень </a:t>
            </a:r>
            <a:r>
              <a:rPr lang="ru-RU" sz="1600" dirty="0" err="1"/>
              <a:t>коммуникативности</a:t>
            </a:r>
            <a:r>
              <a:rPr lang="ru-RU" sz="1600" dirty="0"/>
              <a:t> в командах (41% – у мальчиков, 27% – у девочек). При этом 50% команды как у девочек, так и у мальчиков – это лидеры, остальные – аутсайдеры.</a:t>
            </a:r>
          </a:p>
        </p:txBody>
      </p:sp>
    </p:spTree>
    <p:extLst>
      <p:ext uri="{BB962C8B-B14F-4D97-AF65-F5344CB8AC3E}">
        <p14:creationId xmlns:p14="http://schemas.microsoft.com/office/powerpoint/2010/main" val="26681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</a:t>
            </a:r>
            <a:r>
              <a:rPr lang="ru-RU" sz="1600" b="1" dirty="0" smtClean="0">
                <a:solidFill>
                  <a:schemeClr val="bg1"/>
                </a:solidFill>
              </a:rPr>
              <a:t>социометрия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3558" y="1783945"/>
            <a:ext cx="6096000" cy="33855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b="1" dirty="0"/>
              <a:t>ГЛАВНЫЙ ВЫВОД промежуточного ИССЛЕДОВАНИЯ</a:t>
            </a:r>
            <a:r>
              <a:rPr lang="ru-RU" b="1" dirty="0" smtClean="0"/>
              <a:t>:</a:t>
            </a:r>
          </a:p>
          <a:p>
            <a:endParaRPr lang="ru-RU" b="1" dirty="0"/>
          </a:p>
          <a:p>
            <a:r>
              <a:rPr lang="ru-RU" sz="1600" dirty="0"/>
              <a:t>Требуется работа в детско-юношеских командах по психологическому сопровождению, работа с детьми по сплочению, работа с тренерами и родителями, так как именно детский хоккей как командный вид спорта развивает у детей навыки общения при наличии психологического сопровождения. Тот факт, что половина детей – лидеры, половина – аутсайдеры и объясняет низкий уровень </a:t>
            </a:r>
            <a:r>
              <a:rPr lang="ru-RU" sz="1600" dirty="0" err="1"/>
              <a:t>коммуникативности</a:t>
            </a:r>
            <a:r>
              <a:rPr lang="ru-RU" sz="1600" dirty="0"/>
              <a:t> в команде. В то же время правильный подход родителей и тренеров к общему физическому и интеллектуальному развитию ребенка дает высокие результаты, дети здоровы и хорошо учатся в школе.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83" y="1783945"/>
            <a:ext cx="4821988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</a:t>
            </a:r>
            <a:r>
              <a:rPr lang="ru-RU" sz="1600" b="1" dirty="0" smtClean="0">
                <a:solidFill>
                  <a:schemeClr val="bg1"/>
                </a:solidFill>
              </a:rPr>
              <a:t>социометрия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3558" y="1783945"/>
            <a:ext cx="6096000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b="1" dirty="0" smtClean="0"/>
              <a:t>Исследование:</a:t>
            </a:r>
          </a:p>
          <a:p>
            <a:endParaRPr lang="ru-RU" dirty="0" smtClean="0"/>
          </a:p>
          <a:p>
            <a:r>
              <a:rPr lang="ru-RU" dirty="0" smtClean="0"/>
              <a:t>Количество </a:t>
            </a:r>
            <a:r>
              <a:rPr lang="ru-RU" dirty="0"/>
              <a:t>респондентов:  152 чел.</a:t>
            </a:r>
          </a:p>
          <a:p>
            <a:r>
              <a:rPr lang="ru-RU" dirty="0"/>
              <a:t>Возраст респондентов  10-17 лет.</a:t>
            </a:r>
          </a:p>
          <a:p>
            <a:r>
              <a:rPr lang="ru-RU" dirty="0"/>
              <a:t>Контингент: школьники-участники турнира «Всегда первые» и этапа </a:t>
            </a:r>
            <a:r>
              <a:rPr lang="ru-RU" dirty="0" smtClean="0"/>
              <a:t>«Кубка Добрый Лёд</a:t>
            </a:r>
            <a:r>
              <a:rPr lang="ru-RU" dirty="0"/>
              <a:t>»</a:t>
            </a:r>
          </a:p>
          <a:p>
            <a:r>
              <a:rPr lang="ru-RU" dirty="0"/>
              <a:t>Из них :</a:t>
            </a:r>
          </a:p>
          <a:p>
            <a:r>
              <a:rPr lang="ru-RU" dirty="0"/>
              <a:t>Мальчики: 102 чел. </a:t>
            </a:r>
          </a:p>
          <a:p>
            <a:r>
              <a:rPr lang="ru-RU" dirty="0"/>
              <a:t>Девочки: 50 чел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7275588" y="1783945"/>
            <a:ext cx="3672308" cy="133853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06389" tIns="53194" rIns="106389" bIns="53194">
            <a:spAutoFit/>
          </a:bodyPr>
          <a:lstStyle/>
          <a:p>
            <a:pPr marL="168245" indent="-166659" algn="ctr" defTabSz="1041216">
              <a:buSzPct val="120000"/>
              <a:defRPr sz="1800"/>
            </a:pP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НАЛИЧИЕ ВРЕДНЫХ ПРИВЫЧЕК.</a:t>
            </a:r>
          </a:p>
          <a:p>
            <a:pPr marL="168245" indent="-166659" algn="ctr" defTabSz="1041216">
              <a:buSzPct val="120000"/>
              <a:defRPr sz="1800"/>
            </a:pP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(У тебя есть вредные привычки?)</a:t>
            </a:r>
            <a:endParaRPr lang="ru-RU" sz="2000" b="0" i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37570919"/>
              </p:ext>
            </p:extLst>
          </p:nvPr>
        </p:nvGraphicFramePr>
        <p:xfrm>
          <a:off x="5581966" y="3351491"/>
          <a:ext cx="7059551" cy="3506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96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</a:t>
            </a:r>
            <a:r>
              <a:rPr lang="ru-RU" sz="1600" b="1" dirty="0" smtClean="0">
                <a:solidFill>
                  <a:schemeClr val="bg1"/>
                </a:solidFill>
              </a:rPr>
              <a:t>социометрия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554" y="1635972"/>
            <a:ext cx="447320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Причины появления вредных привычек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85681220"/>
              </p:ext>
            </p:extLst>
          </p:nvPr>
        </p:nvGraphicFramePr>
        <p:xfrm>
          <a:off x="0" y="2938472"/>
          <a:ext cx="6491679" cy="3052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5506196" y="1635972"/>
            <a:ext cx="6404581" cy="1015663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ctr" defTabSz="457200" eaLnBrk="0" hangingPunct="0">
              <a:defRPr sz="19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 defTabSz="457200" eaLnBrk="0" hangingPunct="0">
              <a:defRPr sz="19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defTabSz="457200" eaLnBrk="0" hangingPunct="0">
              <a:defRPr sz="19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defTabSz="457200" eaLnBrk="0" hangingPunct="0">
              <a:defRPr sz="19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defTabSz="457200" eaLnBrk="0" hangingPunct="0">
              <a:defRPr sz="19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SzPct val="70000"/>
            </a:pPr>
            <a:r>
              <a:rPr lang="ru-RU" altLang="en-US" sz="2000" cap="all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Calibri" panose="020F0502020204030204" pitchFamily="34" charset="0"/>
              </a:rPr>
              <a:t>Спорт как источник ЗОЖ</a:t>
            </a:r>
          </a:p>
          <a:p>
            <a:pPr eaLnBrk="1" hangingPunct="1">
              <a:buSzPct val="70000"/>
            </a:pPr>
            <a:r>
              <a:rPr lang="ru-RU" altLang="en-US" sz="2000" b="0" i="1" cap="all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Calibri" panose="020F0502020204030204" pitchFamily="34" charset="0"/>
              </a:rPr>
              <a:t>(</a:t>
            </a:r>
            <a:r>
              <a:rPr lang="ru-RU" altLang="en-US" sz="2000" b="0" i="1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Calibri" panose="020F0502020204030204" pitchFamily="34" charset="0"/>
              </a:rPr>
              <a:t>Занятие спортом помогают избавиться</a:t>
            </a:r>
          </a:p>
          <a:p>
            <a:pPr eaLnBrk="1" hangingPunct="1">
              <a:buSzPct val="70000"/>
            </a:pPr>
            <a:r>
              <a:rPr lang="ru-RU" altLang="en-US" sz="2000" b="0" i="1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Calibri" panose="020F0502020204030204" pitchFamily="34" charset="0"/>
              </a:rPr>
              <a:t>от вредных привычек?)</a:t>
            </a:r>
            <a:endParaRPr lang="ru-RU" altLang="en-US" sz="2000" b="0" i="1" cap="all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15792787"/>
              </p:ext>
            </p:extLst>
          </p:nvPr>
        </p:nvGraphicFramePr>
        <p:xfrm>
          <a:off x="5921662" y="3086912"/>
          <a:ext cx="5573651" cy="337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49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1384" y="5684607"/>
            <a:ext cx="11447003" cy="7740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215" b="1" cap="all" dirty="0" smtClean="0"/>
              <a:t>Миссия программы «Добрый лёд»</a:t>
            </a:r>
            <a:r>
              <a:rPr lang="ru-RU" sz="2215" dirty="0" smtClean="0"/>
              <a:t> </a:t>
            </a:r>
            <a:r>
              <a:rPr lang="ru-RU" sz="2215" dirty="0"/>
              <a:t>— формирование благоприятных условий и дополнительных возможностей для детско-юношеского хоккея в России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0530" r="789" b="21406"/>
          <a:stretch/>
        </p:blipFill>
        <p:spPr>
          <a:xfrm>
            <a:off x="0" y="0"/>
            <a:ext cx="12192000" cy="5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</a:t>
            </a:r>
            <a:r>
              <a:rPr lang="ru-RU" sz="1600" b="1" dirty="0" smtClean="0">
                <a:solidFill>
                  <a:schemeClr val="bg1"/>
                </a:solidFill>
              </a:rPr>
              <a:t>социометрия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910" y="1514738"/>
            <a:ext cx="591389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ОГРАНИЧЕНИЯ В ЗАНЯТИЯХ ХОККЕЕМ</a:t>
            </a:r>
          </a:p>
          <a:p>
            <a:pPr algn="ctr"/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(Чего тебе не хватает для того, чтобы заниматься хоккеем?)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910" y="2310164"/>
            <a:ext cx="5913890" cy="427809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«Мало льда»</a:t>
            </a:r>
          </a:p>
          <a:p>
            <a:endParaRPr lang="ru-RU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«Мало тренеров и тренировок»</a:t>
            </a:r>
          </a:p>
          <a:p>
            <a:endParaRPr lang="ru-RU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«Нет финансирования, команда на грани распада»</a:t>
            </a:r>
          </a:p>
          <a:p>
            <a:endParaRPr lang="ru-RU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«Здоровья»</a:t>
            </a:r>
          </a:p>
          <a:p>
            <a:endParaRPr lang="ru-RU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«Хорошей спортивной экипировки и спортивной формы»</a:t>
            </a:r>
          </a:p>
          <a:p>
            <a:endParaRPr lang="ru-RU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«Решительности и настроя, ленюсь»</a:t>
            </a:r>
          </a:p>
          <a:p>
            <a:endParaRPr lang="ru-RU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«Школа мешает»</a:t>
            </a:r>
          </a:p>
          <a:p>
            <a:endParaRPr lang="ru-RU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«Меня ничего не может остановить»</a:t>
            </a:r>
          </a:p>
          <a:p>
            <a:endParaRPr lang="ru-RU" sz="16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cs typeface="Times New Roman" pitchFamily="18" charset="0"/>
              </a:rPr>
              <a:t>«В любой ситуации занимаюсь хоккеем»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26431" y="2310164"/>
            <a:ext cx="5035137" cy="424731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Выводы: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Программа </a:t>
            </a:r>
            <a:r>
              <a:rPr lang="ru-RU" dirty="0">
                <a:solidFill>
                  <a:schemeClr val="tx1"/>
                </a:solidFill>
              </a:rPr>
              <a:t>развития детского ледового спорта </a:t>
            </a:r>
            <a:r>
              <a:rPr lang="ru-RU" dirty="0" smtClean="0">
                <a:solidFill>
                  <a:schemeClr val="tx1"/>
                </a:solidFill>
              </a:rPr>
              <a:t>«Добрый лёд» </a:t>
            </a:r>
            <a:r>
              <a:rPr lang="ru-RU" dirty="0">
                <a:solidFill>
                  <a:schemeClr val="tx1"/>
                </a:solidFill>
              </a:rPr>
              <a:t>является значимым фактором в жизни школьников разного </a:t>
            </a:r>
            <a:r>
              <a:rPr lang="ru-RU" dirty="0" smtClean="0">
                <a:solidFill>
                  <a:schemeClr val="tx1"/>
                </a:solidFill>
              </a:rPr>
              <a:t>возраста — </a:t>
            </a:r>
            <a:r>
              <a:rPr lang="ru-RU" dirty="0">
                <a:solidFill>
                  <a:schemeClr val="tx1"/>
                </a:solidFill>
              </a:rPr>
              <a:t>как </a:t>
            </a:r>
            <a:r>
              <a:rPr lang="ru-RU" dirty="0" smtClean="0">
                <a:solidFill>
                  <a:schemeClr val="tx1"/>
                </a:solidFill>
              </a:rPr>
              <a:t>мальчиков, </a:t>
            </a:r>
            <a:r>
              <a:rPr lang="ru-RU" dirty="0">
                <a:solidFill>
                  <a:schemeClr val="tx1"/>
                </a:solidFill>
              </a:rPr>
              <a:t>так и девочек.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Подавляющее </a:t>
            </a:r>
            <a:r>
              <a:rPr lang="ru-RU" dirty="0">
                <a:solidFill>
                  <a:schemeClr val="tx1"/>
                </a:solidFill>
              </a:rPr>
              <a:t>число опрошенных отметили, что программа </a:t>
            </a:r>
            <a:r>
              <a:rPr lang="ru-RU" dirty="0" smtClean="0">
                <a:solidFill>
                  <a:schemeClr val="tx1"/>
                </a:solidFill>
              </a:rPr>
              <a:t>«Добрый лёд» </a:t>
            </a:r>
            <a:r>
              <a:rPr lang="ru-RU" dirty="0">
                <a:solidFill>
                  <a:schemeClr val="tx1"/>
                </a:solidFill>
              </a:rPr>
              <a:t>– это одно из главных событий в их </a:t>
            </a:r>
            <a:r>
              <a:rPr lang="ru-RU" dirty="0" smtClean="0">
                <a:solidFill>
                  <a:schemeClr val="tx1"/>
                </a:solidFill>
              </a:rPr>
              <a:t>жизни, </a:t>
            </a:r>
            <a:r>
              <a:rPr lang="ru-RU" dirty="0">
                <a:solidFill>
                  <a:schemeClr val="tx1"/>
                </a:solidFill>
              </a:rPr>
              <a:t>которое настраивает </a:t>
            </a:r>
            <a:r>
              <a:rPr lang="ru-RU" dirty="0" smtClean="0">
                <a:solidFill>
                  <a:schemeClr val="tx1"/>
                </a:solidFill>
              </a:rPr>
              <a:t>их </a:t>
            </a:r>
            <a:r>
              <a:rPr lang="ru-RU" dirty="0">
                <a:solidFill>
                  <a:schemeClr val="tx1"/>
                </a:solidFill>
              </a:rPr>
              <a:t>на дальнейшие занятия спортом и </a:t>
            </a:r>
            <a:r>
              <a:rPr lang="ru-RU" dirty="0" smtClean="0">
                <a:solidFill>
                  <a:schemeClr val="tx1"/>
                </a:solidFill>
              </a:rPr>
              <a:t>хоккеем, в </a:t>
            </a:r>
            <a:r>
              <a:rPr lang="ru-RU" dirty="0">
                <a:solidFill>
                  <a:schemeClr val="tx1"/>
                </a:solidFill>
              </a:rPr>
              <a:t>частности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Также </a:t>
            </a:r>
            <a:r>
              <a:rPr lang="ru-RU" dirty="0">
                <a:solidFill>
                  <a:schemeClr val="tx1"/>
                </a:solidFill>
              </a:rPr>
              <a:t>дети отметили, что занятия хоккеем оказывают положительное влияние на желание избавиться от вредных привычек.</a:t>
            </a:r>
          </a:p>
        </p:txBody>
      </p:sp>
    </p:spTree>
    <p:extLst>
      <p:ext uri="{BB962C8B-B14F-4D97-AF65-F5344CB8AC3E}">
        <p14:creationId xmlns:p14="http://schemas.microsoft.com/office/powerpoint/2010/main" val="80438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3686" y="3946816"/>
            <a:ext cx="8921579" cy="280076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dirty="0" smtClean="0"/>
              <a:t>2017-2018 год — устойчивое развитие программы. Программа обрела свой «скелет» — 3 основных компонента прямого воздействия на формирование благоприятных условий для развития детского-юношеского хоккея в России:</a:t>
            </a:r>
          </a:p>
          <a:p>
            <a:r>
              <a:rPr lang="ru-RU" sz="1600" dirty="0" smtClean="0"/>
              <a:t>• Материально-техническая база (спортивные объекты и экипировка)</a:t>
            </a:r>
          </a:p>
          <a:p>
            <a:r>
              <a:rPr lang="ru-RU" sz="1600" dirty="0" smtClean="0"/>
              <a:t>• Турниры и фестивали</a:t>
            </a:r>
          </a:p>
          <a:p>
            <a:r>
              <a:rPr lang="ru-RU" sz="1600" dirty="0" smtClean="0"/>
              <a:t>• Обучение тренеров, социометрия, авторские методики и разработки и их внедрение в работу детских тренеров на местах через специализированные программы обучения</a:t>
            </a:r>
          </a:p>
          <a:p>
            <a:r>
              <a:rPr lang="ru-RU" sz="1600" dirty="0" smtClean="0"/>
              <a:t>Лицо программы – ее бренд-бук и логотип, сувенирная и прочая презентационная продукция, учитывая специфику целевых групп программы (малые города и сельская местность)</a:t>
            </a:r>
          </a:p>
          <a:p>
            <a:pPr algn="ctr"/>
            <a:r>
              <a:rPr lang="ru-RU" sz="1600" b="1" dirty="0" smtClean="0"/>
              <a:t>НА СЕГОДНЯШНИЙ ДЕНЬ У ПРОГРАММЫ «ДОБРЫЙ ЛЁД» НЕТ АНАЛОГА,</a:t>
            </a:r>
          </a:p>
          <a:p>
            <a:pPr algn="ctr"/>
            <a:r>
              <a:rPr lang="ru-RU" sz="1600" b="1" dirty="0" smtClean="0"/>
              <a:t>ПО КРАЙНЕЙ МЕРЕ В РОССИИ</a:t>
            </a:r>
          </a:p>
        </p:txBody>
      </p:sp>
      <p:sp>
        <p:nvSpPr>
          <p:cNvPr id="3" name="Овал 2"/>
          <p:cNvSpPr/>
          <p:nvPr/>
        </p:nvSpPr>
        <p:spPr>
          <a:xfrm>
            <a:off x="930875" y="1392194"/>
            <a:ext cx="1080000" cy="108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2013-2015 годы</a:t>
            </a:r>
            <a:endParaRPr lang="en-US" sz="1000" dirty="0"/>
          </a:p>
        </p:txBody>
      </p:sp>
      <p:sp>
        <p:nvSpPr>
          <p:cNvPr id="5" name="Овал 4"/>
          <p:cNvSpPr/>
          <p:nvPr/>
        </p:nvSpPr>
        <p:spPr>
          <a:xfrm>
            <a:off x="930875" y="2829697"/>
            <a:ext cx="1080000" cy="108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2016 год</a:t>
            </a:r>
            <a:endParaRPr lang="en-US" sz="1000" dirty="0"/>
          </a:p>
        </p:txBody>
      </p:sp>
      <p:sp>
        <p:nvSpPr>
          <p:cNvPr id="6" name="Овал 5"/>
          <p:cNvSpPr/>
          <p:nvPr/>
        </p:nvSpPr>
        <p:spPr>
          <a:xfrm>
            <a:off x="930875" y="4267200"/>
            <a:ext cx="1080000" cy="108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2017-2018 годы</a:t>
            </a:r>
            <a:endParaRPr lang="en-US" sz="1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3686" y="1609028"/>
            <a:ext cx="6096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/>
              <a:t>Становление программы, поиск компонентов и инструментов воздействия; работа в пилотном режиме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3686" y="3076613"/>
            <a:ext cx="765716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/>
              <a:t>Развитие программы, появление «Кубка Добрый лёд»,</a:t>
            </a:r>
          </a:p>
          <a:p>
            <a:r>
              <a:rPr lang="ru-RU" dirty="0" smtClean="0"/>
              <a:t>серии фестивалей «Люблю папу, маму и хоккей», начало работы в </a:t>
            </a:r>
            <a:r>
              <a:rPr lang="ru-RU" dirty="0" err="1" smtClean="0"/>
              <a:t>соцсетях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42275" y="579694"/>
            <a:ext cx="367484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Этапы становления программы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350665"/>
              </p:ext>
            </p:extLst>
          </p:nvPr>
        </p:nvGraphicFramePr>
        <p:xfrm>
          <a:off x="897926" y="4160107"/>
          <a:ext cx="10236045" cy="2279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015"/>
                <a:gridCol w="3412015"/>
                <a:gridCol w="3412015"/>
              </a:tblGrid>
              <a:tr h="31215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2017 год</a:t>
                      </a:r>
                      <a:endParaRPr lang="en-US" sz="1400" dirty="0"/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2018 год</a:t>
                      </a:r>
                      <a:endParaRPr lang="en-US" sz="1400" dirty="0"/>
                    </a:p>
                  </a:txBody>
                  <a:tcPr marL="112542" marR="112542" marT="56271" marB="56271"/>
                </a:tc>
              </a:tr>
              <a:tr h="7260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Кубок</a:t>
                      </a: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«Добрый лёд» — многоэтапный турнир 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Количество команд: 51</a:t>
                      </a:r>
                      <a:endParaRPr lang="en-US" sz="14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Количество регионов: 13</a:t>
                      </a:r>
                      <a:endParaRPr lang="en-US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l"/>
                      <a:endParaRPr lang="en-US" sz="1400" b="0" i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yandex-sans"/>
                      </a:endParaRPr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Количество команд: 72</a:t>
                      </a:r>
                      <a:endParaRPr lang="en-US" sz="14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Количество регионов: 16</a:t>
                      </a:r>
                      <a:endParaRPr lang="en-US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112542" marR="112542" marT="56271" marB="56271"/>
                </a:tc>
              </a:tr>
              <a:tr h="5494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Крупнейшие региональные</a:t>
                      </a: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турниры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Количество турниров:</a:t>
                      </a:r>
                      <a:r>
                        <a:rPr lang="en-US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5</a:t>
                      </a:r>
                      <a:endParaRPr lang="ru-RU" sz="14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Количество команд: </a:t>
                      </a:r>
                      <a:r>
                        <a:rPr lang="en-US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44</a:t>
                      </a:r>
                      <a:endParaRPr lang="en-US" sz="1400" b="0" i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yandex-sans"/>
                      </a:endParaRPr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Количество турниров:</a:t>
                      </a:r>
                      <a:r>
                        <a:rPr lang="en-US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6</a:t>
                      </a:r>
                      <a:endParaRPr lang="ru-RU" sz="14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Количество команд: </a:t>
                      </a:r>
                      <a:r>
                        <a:rPr lang="en-US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50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112542" marR="112542" marT="56271" marB="56271"/>
                </a:tc>
              </a:tr>
              <a:tr h="65141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Фестивали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фестивалей: 20</a:t>
                      </a:r>
                    </a:p>
                    <a:p>
                      <a:pPr algn="l"/>
                      <a:r>
                        <a:rPr lang="ru-RU" sz="14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участников: 2000</a:t>
                      </a:r>
                      <a:endParaRPr lang="en-US" sz="1400" kern="12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42" marR="112542" marT="56271" marB="56271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фестивалей: 27</a:t>
                      </a:r>
                    </a:p>
                    <a:p>
                      <a:pPr algn="l"/>
                      <a:r>
                        <a:rPr lang="ru-RU" sz="1400" kern="1200" spc="-1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участников: 3200 (план)</a:t>
                      </a:r>
                      <a:endParaRPr lang="en-US" sz="1400" spc="-100" baseline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112542" marR="112542" marT="56271" marB="56271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26" y="1614146"/>
            <a:ext cx="3231165" cy="21541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35" y="1614146"/>
            <a:ext cx="3209802" cy="2139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42275" y="57969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Проекты и показатели: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турниры и фестивали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18" y="1614146"/>
            <a:ext cx="4178590" cy="213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5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6" y="1348712"/>
            <a:ext cx="4532241" cy="4056982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01" y="1826506"/>
            <a:ext cx="3150710" cy="3748406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94" y="1580086"/>
            <a:ext cx="3753893" cy="359423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875746" y="5712370"/>
            <a:ext cx="10934944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Постоянно обновляется сайт программы </a:t>
            </a:r>
            <a:r>
              <a:rPr lang="en-US" sz="1600" b="1" dirty="0" smtClean="0">
                <a:solidFill>
                  <a:schemeClr val="bg1"/>
                </a:solidFill>
              </a:rPr>
              <a:t>dobroled.ru, </a:t>
            </a:r>
            <a:r>
              <a:rPr lang="ru-RU" sz="1600" b="1" dirty="0" smtClean="0">
                <a:solidFill>
                  <a:schemeClr val="bg1"/>
                </a:solidFill>
              </a:rPr>
              <a:t>ведутся странички в социальных сетях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275" y="579694"/>
            <a:ext cx="367484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Бренд: сайт и </a:t>
            </a:r>
            <a:r>
              <a:rPr lang="ru-RU" sz="1600" b="1" dirty="0" err="1" smtClean="0">
                <a:solidFill>
                  <a:schemeClr val="bg1"/>
                </a:solidFill>
              </a:rPr>
              <a:t>соцсети</a:t>
            </a:r>
            <a:endParaRPr lang="ru-RU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07551" y="5646468"/>
            <a:ext cx="1003881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 мероприятиях программы «Добрый лёд» широко представлена </a:t>
            </a:r>
            <a:r>
              <a:rPr lang="ru-RU" sz="1600" b="1" dirty="0" err="1" smtClean="0">
                <a:solidFill>
                  <a:schemeClr val="bg1"/>
                </a:solidFill>
              </a:rPr>
              <a:t>брендированная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сувенирная и наградная продукция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52" y="1902942"/>
            <a:ext cx="2263440" cy="34681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97" y="1902942"/>
            <a:ext cx="5240644" cy="3498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46" y="1902942"/>
            <a:ext cx="2340925" cy="3498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2275" y="579694"/>
            <a:ext cx="367484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Бренд: сувенирная продукция</a:t>
            </a:r>
          </a:p>
        </p:txBody>
      </p:sp>
    </p:spTree>
    <p:extLst>
      <p:ext uri="{BB962C8B-B14F-4D97-AF65-F5344CB8AC3E}">
        <p14:creationId xmlns:p14="http://schemas.microsoft.com/office/powerpoint/2010/main" val="5398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70453" y="5038835"/>
            <a:ext cx="192639" cy="20277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70453" y="5393695"/>
            <a:ext cx="192639" cy="20277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70453" y="5748739"/>
            <a:ext cx="192639" cy="2027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70453" y="6103782"/>
            <a:ext cx="192639" cy="20277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70453" y="6448687"/>
            <a:ext cx="192639" cy="20277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5" dirty="0"/>
          </a:p>
        </p:txBody>
      </p:sp>
      <p:sp>
        <p:nvSpPr>
          <p:cNvPr id="15" name="TextBox 14"/>
          <p:cNvSpPr txBox="1"/>
          <p:nvPr/>
        </p:nvSpPr>
        <p:spPr>
          <a:xfrm>
            <a:off x="1109739" y="4979231"/>
            <a:ext cx="2220414" cy="2911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92" dirty="0"/>
              <a:t>Северо-Запад</a:t>
            </a:r>
            <a:endParaRPr lang="en-US" sz="1292" dirty="0"/>
          </a:p>
        </p:txBody>
      </p:sp>
      <p:sp>
        <p:nvSpPr>
          <p:cNvPr id="16" name="TextBox 15"/>
          <p:cNvSpPr txBox="1"/>
          <p:nvPr/>
        </p:nvSpPr>
        <p:spPr>
          <a:xfrm>
            <a:off x="1109739" y="5334090"/>
            <a:ext cx="2220414" cy="2911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92" dirty="0"/>
              <a:t>Дальний Восток</a:t>
            </a:r>
            <a:endParaRPr lang="en-US" sz="1292" dirty="0"/>
          </a:p>
        </p:txBody>
      </p:sp>
      <p:sp>
        <p:nvSpPr>
          <p:cNvPr id="17" name="TextBox 16"/>
          <p:cNvSpPr txBox="1"/>
          <p:nvPr/>
        </p:nvSpPr>
        <p:spPr>
          <a:xfrm>
            <a:off x="1109739" y="5688951"/>
            <a:ext cx="2220414" cy="2911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92" dirty="0"/>
              <a:t>Поволжье</a:t>
            </a:r>
            <a:endParaRPr lang="en-US" sz="1292" dirty="0"/>
          </a:p>
        </p:txBody>
      </p:sp>
      <p:sp>
        <p:nvSpPr>
          <p:cNvPr id="18" name="TextBox 17"/>
          <p:cNvSpPr txBox="1"/>
          <p:nvPr/>
        </p:nvSpPr>
        <p:spPr>
          <a:xfrm>
            <a:off x="1109746" y="6068818"/>
            <a:ext cx="3941488" cy="2911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92" dirty="0"/>
              <a:t>Регионы 2018 года (Татарстан, Иркутская область)</a:t>
            </a:r>
            <a:endParaRPr lang="en-US" sz="1292" dirty="0"/>
          </a:p>
        </p:txBody>
      </p:sp>
      <p:sp>
        <p:nvSpPr>
          <p:cNvPr id="19" name="TextBox 18"/>
          <p:cNvSpPr txBox="1"/>
          <p:nvPr/>
        </p:nvSpPr>
        <p:spPr>
          <a:xfrm>
            <a:off x="1109737" y="6390011"/>
            <a:ext cx="5127739" cy="2911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92" dirty="0"/>
              <a:t>Регионы 2019 года (план — Республика Алтай, Пермский край)</a:t>
            </a:r>
            <a:endParaRPr lang="en-US" sz="1292" dirty="0"/>
          </a:p>
        </p:txBody>
      </p:sp>
      <p:sp>
        <p:nvSpPr>
          <p:cNvPr id="20" name="TextBox 19"/>
          <p:cNvSpPr txBox="1"/>
          <p:nvPr/>
        </p:nvSpPr>
        <p:spPr>
          <a:xfrm>
            <a:off x="6297703" y="5592398"/>
            <a:ext cx="4937633" cy="1001556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77" b="1" dirty="0"/>
              <a:t>После 6 лет работы программы определены наиболее активные регионы (Чувашия, Иркутская область</a:t>
            </a:r>
            <a:r>
              <a:rPr lang="ru-RU" sz="1477" b="1" dirty="0" smtClean="0"/>
              <a:t>, </a:t>
            </a:r>
            <a:r>
              <a:rPr lang="ru-RU" sz="1477" b="1" dirty="0"/>
              <a:t>Карелия, Мурманская область). С ними работа ведется наиболее плотно.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53181" y="1550325"/>
            <a:ext cx="2575274" cy="3501921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77" b="1" dirty="0"/>
              <a:t>Инструменты для отбора новых регионов для программы «Добрый лёд»:</a:t>
            </a:r>
          </a:p>
          <a:p>
            <a:pPr algn="ctr"/>
            <a:endParaRPr lang="ru-RU" sz="1477" b="1" dirty="0"/>
          </a:p>
          <a:p>
            <a:pPr algn="ctr"/>
            <a:r>
              <a:rPr lang="ru-RU" sz="1477" b="1" dirty="0"/>
              <a:t>• личные встречи с руководством региона и местной хоккейной общественностью</a:t>
            </a:r>
          </a:p>
          <a:p>
            <a:pPr algn="ctr"/>
            <a:endParaRPr lang="ru-RU" sz="1477" b="1" dirty="0"/>
          </a:p>
          <a:p>
            <a:pPr algn="ctr"/>
            <a:r>
              <a:rPr lang="ru-RU" sz="1477" b="1" dirty="0"/>
              <a:t>• мониторинг активности и обратной связи</a:t>
            </a:r>
          </a:p>
          <a:p>
            <a:pPr algn="ctr"/>
            <a:endParaRPr lang="ru-RU" sz="1477" b="1" dirty="0"/>
          </a:p>
          <a:p>
            <a:pPr algn="ctr"/>
            <a:r>
              <a:rPr lang="ru-RU" sz="1477" b="1" dirty="0"/>
              <a:t>• современные средства связи (электронная регистрация)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42275" y="579694"/>
            <a:ext cx="367484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Планы: география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3" y="1017895"/>
            <a:ext cx="7474344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5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5262" y="1631127"/>
            <a:ext cx="10025420" cy="4940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1969" dirty="0"/>
              <a:t>• еще более плотная работа с целевыми регионами (увеличение финансирования, количества мероприятий)</a:t>
            </a:r>
          </a:p>
          <a:p>
            <a:endParaRPr lang="ru-RU" sz="1969" dirty="0"/>
          </a:p>
          <a:p>
            <a:r>
              <a:rPr lang="ru-RU" sz="1969" dirty="0"/>
              <a:t>• больше разнообразных призов за победу в соревнованиях. Например, зарубежные сборы для детских команд</a:t>
            </a:r>
          </a:p>
          <a:p>
            <a:endParaRPr lang="ru-RU" sz="1969" dirty="0"/>
          </a:p>
          <a:p>
            <a:r>
              <a:rPr lang="ru-RU" sz="1969" dirty="0"/>
              <a:t>• увеличение объема тестирований по СХТ (системе хоккейного тестирований). Регулярное проведение СХТ-турниров</a:t>
            </a:r>
          </a:p>
          <a:p>
            <a:endParaRPr lang="ru-RU" sz="1969" dirty="0"/>
          </a:p>
          <a:p>
            <a:r>
              <a:rPr lang="ru-RU" sz="1969" dirty="0"/>
              <a:t>• развитие проекта АИСТ, расширение базы вопросов</a:t>
            </a:r>
          </a:p>
          <a:p>
            <a:endParaRPr lang="ru-RU" sz="1969" dirty="0"/>
          </a:p>
          <a:p>
            <a:r>
              <a:rPr lang="ru-RU" sz="1969" dirty="0"/>
              <a:t>• реформирование системы проведения «Кубка Добрый лёд», акцент на команды из малых городов и сельской местности, тренирующиеся на открытых </a:t>
            </a:r>
            <a:r>
              <a:rPr lang="ru-RU" sz="1969" dirty="0" smtClean="0"/>
              <a:t>коробках</a:t>
            </a:r>
          </a:p>
          <a:p>
            <a:endParaRPr lang="ru-RU" sz="1969" dirty="0"/>
          </a:p>
          <a:p>
            <a:r>
              <a:rPr lang="ru-RU" sz="1969" dirty="0" smtClean="0"/>
              <a:t>• расширенная работа в моногородах</a:t>
            </a:r>
            <a:endParaRPr lang="ru-RU" sz="1969" dirty="0"/>
          </a:p>
          <a:p>
            <a:endParaRPr lang="ru-RU" sz="1969" dirty="0"/>
          </a:p>
        </p:txBody>
      </p:sp>
      <p:sp>
        <p:nvSpPr>
          <p:cNvPr id="7" name="TextBox 6"/>
          <p:cNvSpPr txBox="1"/>
          <p:nvPr/>
        </p:nvSpPr>
        <p:spPr>
          <a:xfrm>
            <a:off x="4042275" y="579694"/>
            <a:ext cx="3674847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Планы: стратегия развития на 2019 г.</a:t>
            </a:r>
          </a:p>
        </p:txBody>
      </p:sp>
    </p:spTree>
    <p:extLst>
      <p:ext uri="{BB962C8B-B14F-4D97-AF65-F5344CB8AC3E}">
        <p14:creationId xmlns:p14="http://schemas.microsoft.com/office/powerpoint/2010/main" val="306223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6001" y="2876199"/>
            <a:ext cx="104320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002060"/>
                </a:solidFill>
              </a:rPr>
              <a:t>СПАСИБО ЗА ВНИМАНИЕ!</a:t>
            </a:r>
            <a:endParaRPr lang="ru-RU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6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D:\ОСНОВА\ФЕДЕРАЦИЯ ХОККЕЯ РА\ФОТО\44mxayfuD08.jpg"/>
          <p:cNvPicPr>
            <a:picLocks noChangeAspect="1" noChangeArrowheads="1"/>
          </p:cNvPicPr>
          <p:nvPr/>
        </p:nvPicPr>
        <p:blipFill rotWithShape="1">
          <a:blip r:embed="rId2"/>
          <a:srcRect t="17568" b="20285"/>
          <a:stretch/>
        </p:blipFill>
        <p:spPr bwMode="auto">
          <a:xfrm>
            <a:off x="0" y="0"/>
            <a:ext cx="12192000" cy="568273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2498" y="5295704"/>
            <a:ext cx="11447003" cy="14557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215" b="1" dirty="0">
                <a:solidFill>
                  <a:schemeClr val="bg1"/>
                </a:solidFill>
              </a:rPr>
              <a:t>ЦЕЛЬ — сделать хоккей доступным для каждого ребенка в </a:t>
            </a:r>
            <a:r>
              <a:rPr lang="ru-RU" sz="2215" b="1" dirty="0" smtClean="0">
                <a:solidFill>
                  <a:schemeClr val="bg1"/>
                </a:solidFill>
              </a:rPr>
              <a:t>стране.</a:t>
            </a:r>
          </a:p>
          <a:p>
            <a:pPr algn="ctr"/>
            <a:r>
              <a:rPr lang="ru-RU" sz="2215" b="1" dirty="0" smtClean="0">
                <a:solidFill>
                  <a:schemeClr val="bg1"/>
                </a:solidFill>
              </a:rPr>
              <a:t>Инструменты прямого воздействия: материально-техническая база, турниры и фестивали</a:t>
            </a:r>
          </a:p>
          <a:p>
            <a:pPr algn="ctr"/>
            <a:r>
              <a:rPr lang="ru-RU" sz="2215" b="1" dirty="0" smtClean="0">
                <a:solidFill>
                  <a:schemeClr val="bg1"/>
                </a:solidFill>
              </a:rPr>
              <a:t>Инструменты отложенного воздействия: работа с тренерами, детьми и родителями; авторские разработки; социометрия</a:t>
            </a:r>
            <a:endParaRPr lang="ru-RU" sz="2215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7" r="6314"/>
          <a:stretch/>
        </p:blipFill>
        <p:spPr>
          <a:xfrm>
            <a:off x="1" y="1721708"/>
            <a:ext cx="6354146" cy="3304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599" y="5199162"/>
            <a:ext cx="5635323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Один из лучших грантополучателей — Фонд «Мельница», пос. Пряжа, Республика Карелия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6784" y="1721707"/>
            <a:ext cx="5236322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За 2017-2018 гг. по результатам конкурсов развития детского ледового спорта «Добрый лёд»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поддержано 39 проектов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379222994"/>
              </p:ext>
            </p:extLst>
          </p:nvPr>
        </p:nvGraphicFramePr>
        <p:xfrm>
          <a:off x="6456784" y="2660072"/>
          <a:ext cx="4734166" cy="3301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272218" y="627198"/>
            <a:ext cx="523632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Инструменты прямого воздействия: гранты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17398" y="1707518"/>
            <a:ext cx="4584795" cy="18388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Форма, полученная по программе «Добрый лёд», позволяет дворовым командам развиваться. На фото — юная хоккеистка команды «Спутник» из одноименного поселка Мурманской области. Получив форму, они смогли участвовать в соревнованиях и проводить набор игроков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2" y="1707518"/>
            <a:ext cx="5927379" cy="41565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2218" y="627198"/>
            <a:ext cx="5236322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Инструменты прямого воздействия: форма 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7398" y="3926225"/>
            <a:ext cx="458479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За 2017-2018 гг. по программе «Добрый лёд» более 400 детей получили хоккейную форму, из них 100 детей — в трудной жизненной ситуации 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060426"/>
            <a:ext cx="1219199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«Кубок Добрый лёд» — одно из крупнейших соревнований для детских дворовых команд в России.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 данный момент в нем участвуют команды </a:t>
            </a:r>
            <a:r>
              <a:rPr lang="ru-RU" sz="1600" b="1" dirty="0">
                <a:solidFill>
                  <a:schemeClr val="bg1"/>
                </a:solidFill>
              </a:rPr>
              <a:t>из 16 регионов страны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За 2016-2018 гг. в Кубке приняли участие 164 детские дворовые команды, это более 3000 детей-участников.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96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257" y="354064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Инструменты прямого воздействия: турниры и фестивали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4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71236" y="680940"/>
            <a:ext cx="1698172" cy="156966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Другие крупнейшие турниры, проводимые программой «Добрый лёд»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894" y="2662690"/>
            <a:ext cx="5189516" cy="5847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региональные («Добрый лёд на Байкале»,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«Добрый лёд в Якутии» и т. д.)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894" y="5731823"/>
            <a:ext cx="5189516" cy="8309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патриотические («Герои наших дней», турнир «</a:t>
            </a:r>
            <a:r>
              <a:rPr lang="ru-RU" sz="1600" b="1" dirty="0">
                <a:solidFill>
                  <a:schemeClr val="bg1"/>
                </a:solidFill>
              </a:rPr>
              <a:t>Всегда первые», Хоккейный турнир, посвященный дню морской пехоты </a:t>
            </a:r>
            <a:r>
              <a:rPr lang="ru-RU" sz="1600" b="1" dirty="0" smtClean="0">
                <a:solidFill>
                  <a:schemeClr val="bg1"/>
                </a:solidFill>
              </a:rPr>
              <a:t>России и т. д.)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6610" y="6224266"/>
            <a:ext cx="4256900" cy="33855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международные («</a:t>
            </a:r>
            <a:r>
              <a:rPr lang="ru-RU" sz="1600" b="1" dirty="0">
                <a:solidFill>
                  <a:schemeClr val="bg1"/>
                </a:solidFill>
              </a:rPr>
              <a:t>Кубок Дружбы</a:t>
            </a:r>
            <a:r>
              <a:rPr lang="ru-RU" sz="1600" b="1" dirty="0" smtClean="0">
                <a:solidFill>
                  <a:schemeClr val="bg1"/>
                </a:solidFill>
              </a:rPr>
              <a:t>» и т. д.)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6610" y="2923186"/>
            <a:ext cx="4193897" cy="5847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</a:rPr>
              <a:t>турнир для девушек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«В хоккей играют настоящие девчонки!»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610" y="423170"/>
            <a:ext cx="3648417" cy="24272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" y="3465677"/>
            <a:ext cx="3806745" cy="21376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610" y="3580703"/>
            <a:ext cx="3630472" cy="25299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" y="423170"/>
            <a:ext cx="4206240" cy="20543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4841" y="213874"/>
            <a:ext cx="5559065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Инструменты прямого воздействия: турниры и фестивали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9382" y="4298868"/>
            <a:ext cx="11649693" cy="23083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В </a:t>
            </a:r>
            <a:r>
              <a:rPr lang="ru-RU" sz="1600" b="1" dirty="0" smtClean="0">
                <a:solidFill>
                  <a:schemeClr val="bg1"/>
                </a:solidFill>
              </a:rPr>
              <a:t>2016-2018 гг. </a:t>
            </a:r>
            <a:r>
              <a:rPr lang="ru-RU" sz="1600" b="1" dirty="0">
                <a:solidFill>
                  <a:schemeClr val="bg1"/>
                </a:solidFill>
              </a:rPr>
              <a:t>Фонд Тимченко совместно с Федерацией хоккея России по всей стране проводит серию однодневных фестивалей под названием «Люблю папу, маму и хоккей».</a:t>
            </a:r>
          </a:p>
          <a:p>
            <a:pPr algn="ctr"/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Это типовой праздник, разработанный руководством программы развития детского ледового спорта «Добрый лёд». Суть фестиваля в том, что мальчишки и девчонки, а также их родители объединяются в команды по три человека и весело проводят выходной день, играя друг против друга. Игры проходят на площадке, равной одной трети хоккейного поля. Победители и призеры турнира получают призы и подарки от Фонда Тимченко, Федерации хоккея России и программы «Добрый лёд</a:t>
            </a:r>
            <a:r>
              <a:rPr lang="ru-RU" sz="1600" b="1" dirty="0" smtClean="0">
                <a:solidFill>
                  <a:schemeClr val="bg1"/>
                </a:solidFill>
              </a:rPr>
              <a:t>».</a:t>
            </a:r>
          </a:p>
          <a:p>
            <a:pPr algn="ctr"/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Общее количество населенных пунктов, в которых прошли фестивали «Люблю папу, маму и хоккей» — 60.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369" cy="42988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382" y="3596027"/>
            <a:ext cx="367484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Инструменты прямого воздействия: турниры и фестивали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2275" y="579694"/>
            <a:ext cx="3674847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Инструменты отложенного воздействия: работа с тренерами, детьми и родителями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7304" y="1669196"/>
            <a:ext cx="60960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b="1" dirty="0"/>
              <a:t>Цель:</a:t>
            </a:r>
          </a:p>
          <a:p>
            <a:r>
              <a:rPr lang="ru-RU" dirty="0"/>
              <a:t>создать ПАРТНЕРСКИЕ, а не конфликтные отношения в названной системе.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7304" y="4032866"/>
            <a:ext cx="6096000" cy="175432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smtClean="0"/>
              <a:t>Руководитель направления: Родыгина </a:t>
            </a:r>
            <a:r>
              <a:rPr lang="ru-RU" dirty="0"/>
              <a:t>Юлия Кимовна, доктор медицинских наук,</a:t>
            </a:r>
          </a:p>
          <a:p>
            <a:r>
              <a:rPr lang="ru-RU" dirty="0"/>
              <a:t>профессор кафедры медицинской реабилитации и адаптивной физической культуры Первого</a:t>
            </a:r>
          </a:p>
          <a:p>
            <a:r>
              <a:rPr lang="ru-RU" dirty="0"/>
              <a:t>Санкт-Петербургского государственного медицинского университета им. акад. И.П. Павлова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62701" y="1669196"/>
            <a:ext cx="4298868" cy="175432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«Здоровье – это состояние полного </a:t>
            </a:r>
            <a:r>
              <a:rPr lang="ru-RU" dirty="0" smtClean="0">
                <a:solidFill>
                  <a:schemeClr val="tx1"/>
                </a:solidFill>
              </a:rPr>
              <a:t>физического, душевного </a:t>
            </a:r>
            <a:r>
              <a:rPr lang="ru-RU" dirty="0">
                <a:solidFill>
                  <a:schemeClr val="tx1"/>
                </a:solidFill>
              </a:rPr>
              <a:t>и социального </a:t>
            </a:r>
            <a:r>
              <a:rPr lang="ru-RU" dirty="0" smtClean="0">
                <a:solidFill>
                  <a:schemeClr val="tx1"/>
                </a:solidFill>
              </a:rPr>
              <a:t>благополучия, а </a:t>
            </a:r>
            <a:r>
              <a:rPr lang="ru-RU" dirty="0">
                <a:solidFill>
                  <a:schemeClr val="tx1"/>
                </a:solidFill>
              </a:rPr>
              <a:t>не только отсутствие </a:t>
            </a:r>
            <a:r>
              <a:rPr lang="ru-RU" dirty="0" smtClean="0">
                <a:solidFill>
                  <a:schemeClr val="tx1"/>
                </a:solidFill>
              </a:rPr>
              <a:t>болезней и </a:t>
            </a:r>
            <a:r>
              <a:rPr lang="ru-RU" dirty="0">
                <a:solidFill>
                  <a:schemeClr val="tx1"/>
                </a:solidFill>
              </a:rPr>
              <a:t>физических недостатков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 err="1">
                <a:solidFill>
                  <a:schemeClr val="tx1"/>
                </a:solidFill>
              </a:rPr>
              <a:t>World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Health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Organization</a:t>
            </a:r>
            <a:r>
              <a:rPr lang="ru-RU" dirty="0">
                <a:solidFill>
                  <a:schemeClr val="tx1"/>
                </a:solidFill>
              </a:rPr>
              <a:t>, WHO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7304" y="2851031"/>
            <a:ext cx="60960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/>
              <a:t>Основная социальная проблема детского хоккея:</a:t>
            </a:r>
          </a:p>
          <a:p>
            <a:r>
              <a:rPr lang="ru-RU" dirty="0"/>
              <a:t>конфликтные взаимоотношения в треугольнике </a:t>
            </a:r>
            <a:r>
              <a:rPr lang="ru-RU" dirty="0" smtClean="0"/>
              <a:t>«тренер </a:t>
            </a:r>
            <a:r>
              <a:rPr lang="ru-RU" dirty="0"/>
              <a:t>- родитель </a:t>
            </a:r>
            <a:r>
              <a:rPr lang="ru-RU" dirty="0" smtClean="0"/>
              <a:t>– ребенок»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34" y="3536571"/>
            <a:ext cx="4499193" cy="300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0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1486</TotalTime>
  <Words>2279</Words>
  <Application>Microsoft Office PowerPoint</Application>
  <PresentationFormat>Широкоэкранный</PresentationFormat>
  <Paragraphs>239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yandex-sans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 Soldatov</dc:creator>
  <cp:lastModifiedBy>Ivan Soldatov</cp:lastModifiedBy>
  <cp:revision>115</cp:revision>
  <dcterms:created xsi:type="dcterms:W3CDTF">2018-11-01T15:43:34Z</dcterms:created>
  <dcterms:modified xsi:type="dcterms:W3CDTF">2019-04-22T10:20:18Z</dcterms:modified>
</cp:coreProperties>
</file>